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علمتنا القسم الأول عن جهاز الذاكرة هذا.</a:t>
            </a:r>
          </a:p>
          <a:p>
            <a:pPr algn="r" rtl="1">
              <a:defRPr/>
            </a:pPr>
            <a:r>
              <a:t>هل يمكنك إخبار الشخص المجاور لك بما تعنيه هذه الأرقام؟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تضمن هذا الوعد كلا من المزايا والعقوبات التي لوحظت لإسرائيل.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في هذا القسم، سنرى كيف يتم تطبيق المزيد من الوعود لداود.</a:t>
            </a:r>
          </a:p>
          <a:p>
            <a:pPr algn="r" rtl="1">
              <a:defRPr/>
            </a:pPr>
            <a:r>
              <a:t>لكن حتى داود لم يكن الحاكم المثالي - نحن بحاجة إلى الملك الأرضي الحقيقي.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في الجلسة الرابعة، رأينا أن الطاعة ستجلب البركات والعصيان واللعنة.</a:t>
            </a:r>
          </a:p>
          <a:p>
            <a:pPr algn="r" rtl="1">
              <a:defRPr/>
            </a:pPr>
          </a:p>
          <a:p>
            <a:pPr algn="r" rtl="1">
              <a:defRPr/>
            </a:pPr>
            <a:r>
              <a:t>في عهد يشوع، اختبرت إسرائيل في الغالب البركات لأنها ورثت الأرض.</a:t>
            </a:r>
          </a:p>
          <a:p>
            <a:pPr algn="r" rtl="1">
              <a:defRPr/>
            </a:pPr>
            <a:r>
              <a:t>لكن كتاب القضاة يوضح كيف جاءت اللعنات من خلال العصيان.</a:t>
            </a:r>
          </a:p>
          <a:p>
            <a:pPr algn="r" rtl="1">
              <a:defRPr/>
            </a:pPr>
            <a:r>
              <a:t>ومع ذلك، حتى في ذلك الوقت، لا يزال من الممكن مباركة الأشخاص الشرفاء مثل راعوث وبوعز!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الله قال أيضاً إنهم سيطلبون ملكاً في النهاية.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كان دافعهم خاطئاً، لكن الله علم أنهم سيرفضونه من أجل ملك أرضي.</a:t>
            </a:r>
          </a:p>
          <a:p>
            <a:pPr algn="r" rtl="1">
              <a:defRPr/>
            </a:pPr>
            <a:r>
              <a:t>كان هذا جزءاً من خطته لمسح داؤد كبداية لسلالة جديدة.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يُلاحظ العلماء أهمية العهد الداودي.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1 يسجل صموئيل كيف يرفض الناس ملكية الله من خلال المطالبة بملك أرضي.</a:t>
            </a:r>
          </a:p>
          <a:p>
            <a:pPr algn="r" rtl="1">
              <a:defRPr/>
            </a:pPr>
          </a:p>
          <a:p>
            <a:pPr algn="r" rtl="1">
              <a:defRPr/>
            </a:pPr>
            <a:r>
              <a:t>شاول هو غسل، ولكن طلبهم ينتهي في النهاية مع داود في 2 صموئيل 7.</a:t>
            </a:r>
          </a:p>
          <a:p>
            <a:pPr algn="r" rtl="1">
              <a:defRPr/>
            </a:pPr>
          </a:p>
          <a:p>
            <a:pPr algn="r" rtl="1">
              <a:defRPr/>
            </a:pPr>
            <a:r>
              <a:t>يعد الله داود سلالة وذرية والحق في الحكم.</a:t>
            </a:r>
          </a:p>
          <a:p>
            <a:pPr algn="r" rtl="1">
              <a:defRPr/>
            </a:pPr>
            <a:r>
              <a:t>يخبرنا المزامير 2 و110 أن أحد ذريته سيحكم إلى الأبد.</a:t>
            </a:r>
          </a:p>
          <a:p>
            <a:pPr algn="r" rtl="1">
              <a:defRPr/>
            </a:pPr>
            <a:r>
              <a:t>البنوة: الحق في حكم إسرائيل والعالم ملك لبيت داود.</a:t>
            </a:r>
          </a:p>
          <a:p>
            <a:pPr algn="r" rtl="1">
              <a:defRPr/>
            </a:pPr>
            <a:r>
              <a:t>المسيح يعني "ممسوح" للحكم، لذلك يتوقع الناس بحق أن يفي الله بوعده.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كان جميع الملوك الذين حكموا في اورشليم مرتبطين بداود!</a:t>
            </a:r>
          </a:p>
          <a:p>
            <a:pPr algn="r" rtl="1">
              <a:defRPr/>
            </a:pPr>
            <a:r>
              <a:t>ولكن ماذا عن هذا الالتزام لإسرائيل بعبادة الإله الحقيقي؟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لا يزال الله يتوقع عبادة العهد.</a:t>
            </a:r>
          </a:p>
          <a:p>
            <a:pPr algn="r" rtl="1">
              <a:defRPr/>
            </a:pPr>
            <a:r>
              <a:t>في القسم القادم، سنرى كيف فعلت الأمة في هذا الصدد.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يحتوي العهد القديم على 5 أقسام بطولين - إما 5 أو 12 كتاباً.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يخبرنا 4-1-21-1 بالأقسام الأربعة من العهد الجديد.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الآن، أستدير نحو جارك، هل يمكن للشخص الذي يأتي عيد ميلاده الأول في السنة أن يمشي الآخر عبر الخط العلوي؟ ثم يجب على الآخر شرح السطر 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نواصل الآن مراجعة أسفار موسى الخمسة ثم ننتقل إلى قسم التاريخ.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" name="Shape 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خلق الله المثالي في سفر التكوين…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" name="Shape 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…كان مشوه بالخطيئة…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…وهذا أعطانا مشكلة كبيرة.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الله وعد إبراهيم بإعادتنا.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/>
          <p:cNvSpPr/>
          <p:nvPr/>
        </p:nvSpPr>
        <p:spPr>
          <a:xfrm>
            <a:off x="0" y="0"/>
            <a:ext cx="24485600" cy="137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6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3.tif"/><Relationship Id="rId8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3.jpeg"/><Relationship Id="rId6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4" Type="http://schemas.openxmlformats.org/officeDocument/2006/relationships/image" Target="../media/image5.tif"/><Relationship Id="rId5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Relationship Id="rId4" Type="http://schemas.openxmlformats.org/officeDocument/2006/relationships/image" Target="../media/image5.tif"/><Relationship Id="rId5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Relationship Id="rId6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hyperlink" Target="http://BibleStudyDownloads.org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biblestudydownloads.org/resource/%D9%82%D8%B5%D8%A9-%D8%A7%D9%84%D9%83%D8%AA%D8%A7%D8%A8-%D8%A7%D9%84%D9%85%D9%82%D8%AF%D8%B3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3.jpe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3.tif"/><Relationship Id="rId7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ot What My Hands Have Done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40" name="Sheep.jpg" descr="Shee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samuel david updated.tiff" descr="samuel david updat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القسم الخامس…"/>
          <p:cNvSpPr txBox="1"/>
          <p:nvPr>
            <p:ph type="title"/>
          </p:nvPr>
        </p:nvSpPr>
        <p:spPr>
          <a:xfrm>
            <a:off x="889000" y="3022600"/>
            <a:ext cx="20904200" cy="8648944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القسم الخامس</a:t>
            </a:r>
          </a:p>
          <a:p>
            <a:pPr rtl="1"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العهد الداؤدي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4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2273561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fruit posterized.tiff" descr="fruit posterized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artistic hand.png" descr="artistic ha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المشكلة"/>
          <p:cNvSpPr txBox="1"/>
          <p:nvPr/>
        </p:nvSpPr>
        <p:spPr>
          <a:xfrm>
            <a:off x="-551141" y="12640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842126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الحل: إله العهد"/>
          <p:cNvSpPr txBox="1"/>
          <p:nvPr/>
        </p:nvSpPr>
        <p:spPr>
          <a:xfrm>
            <a:off x="-3156058" y="12638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إله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وعود العهد"/>
          <p:cNvSpPr txBox="1"/>
          <p:nvPr/>
        </p:nvSpPr>
        <p:spPr>
          <a:xfrm>
            <a:off x="-1964921" y="12638880"/>
            <a:ext cx="570145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الأهداف:…"/>
          <p:cNvSpPr txBox="1"/>
          <p:nvPr/>
        </p:nvSpPr>
        <p:spPr>
          <a:xfrm>
            <a:off x="670435" y="3107152"/>
            <a:ext cx="21780501" cy="501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الأهداف:</a:t>
            </a:r>
          </a:p>
          <a:p>
            <a:pPr algn="r" rtl="1">
              <a:defRPr b="1" i="1" sz="9600"/>
            </a:pPr>
            <a:r>
              <a:t>1. فهم العهد الداودي</a:t>
            </a:r>
          </a:p>
          <a:p>
            <a:pPr algn="r" rtl="1">
              <a:defRPr b="1" i="1" sz="9600"/>
            </a:pPr>
            <a:r>
              <a:t>2. أدرك حاجتنا إلى ملك الله الحقيقي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" grpId="1"/>
      <p:bldP build="p" bldLvl="5" animBg="1" rev="0" advAuto="0" spid="11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وعود العهد"/>
          <p:cNvSpPr txBox="1"/>
          <p:nvPr/>
        </p:nvSpPr>
        <p:spPr>
          <a:xfrm>
            <a:off x="-2261552" y="12638880"/>
            <a:ext cx="570145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  <p:sp>
        <p:nvSpPr>
          <p:cNvPr id="126" name="*بركات/ولعنات (تثنية 28)…"/>
          <p:cNvSpPr txBox="1"/>
          <p:nvPr/>
        </p:nvSpPr>
        <p:spPr>
          <a:xfrm>
            <a:off x="8024331" y="1517285"/>
            <a:ext cx="11642329" cy="3375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1">
              <a:defRPr b="1" sz="6400">
                <a:solidFill>
                  <a:srgbClr val="000000"/>
                </a:solidFill>
              </a:defRPr>
            </a:pPr>
            <a:r>
              <a:t>*بركات/ولعنات (تثنية 28)</a:t>
            </a:r>
          </a:p>
          <a:p>
            <a:pPr algn="r" rtl="1">
              <a:defRPr b="1" sz="6400">
                <a:solidFill>
                  <a:srgbClr val="000000"/>
                </a:solidFill>
              </a:defRPr>
            </a:pPr>
            <a:r>
              <a:t>*يشوع</a:t>
            </a:r>
          </a:p>
          <a:p>
            <a:pPr algn="r" rtl="1">
              <a:defRPr b="1" sz="6400">
                <a:solidFill>
                  <a:srgbClr val="000000"/>
                </a:solidFill>
              </a:defRPr>
            </a:pPr>
            <a:r>
              <a:t>*القضاة، راعوث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9254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وعود العهد"/>
          <p:cNvSpPr txBox="1"/>
          <p:nvPr/>
        </p:nvSpPr>
        <p:spPr>
          <a:xfrm>
            <a:off x="-1811155" y="12450373"/>
            <a:ext cx="570145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عهد الملك"/>
          <p:cNvSpPr txBox="1"/>
          <p:nvPr/>
        </p:nvSpPr>
        <p:spPr>
          <a:xfrm>
            <a:off x="8072449" y="124737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عهد الملك</a:t>
            </a:r>
          </a:p>
        </p:txBody>
      </p:sp>
      <p:pic>
        <p:nvPicPr>
          <p:cNvPr id="140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tory of Scripture.018.jpg" descr="Story of Scripture.018.jpg"/>
          <p:cNvPicPr>
            <a:picLocks noChangeAspect="1"/>
          </p:cNvPicPr>
          <p:nvPr/>
        </p:nvPicPr>
        <p:blipFill>
          <a:blip r:embed="rId3">
            <a:alphaModFix amt="34000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والتر بروجمان &quot;...المركز الدرامي واللاهوتي لمجمع صموئيل بأكمله&quot;…"/>
          <p:cNvSpPr txBox="1"/>
          <p:nvPr>
            <p:ph type="body" idx="1"/>
          </p:nvPr>
        </p:nvSpPr>
        <p:spPr>
          <a:xfrm>
            <a:off x="889000" y="1778000"/>
            <a:ext cx="23507700" cy="10147300"/>
          </a:xfrm>
          <a:prstGeom prst="rect">
            <a:avLst/>
          </a:prstGeom>
        </p:spPr>
        <p:txBody>
          <a:bodyPr/>
          <a:lstStyle/>
          <a:p>
            <a:pPr marL="1676400" indent="-914400" algn="r" rtl="1">
              <a:defRPr b="1" sz="6400"/>
            </a:pPr>
            <a:r>
              <a:t>والتر بروجمان "...المركز الدرامي واللاهوتي لمجمع صموئيل بأكمله"</a:t>
            </a:r>
          </a:p>
          <a:p>
            <a:pPr marL="1676400" indent="-914400" algn="r" rtl="1">
              <a:defRPr b="1" sz="6400"/>
            </a:pPr>
            <a:r>
              <a:t>روبرت جوردون "...القمة الأيديولوجية في العبارات ككل"</a:t>
            </a:r>
          </a:p>
          <a:p>
            <a:pPr marL="1676400" indent="-914400" algn="r" rtl="1">
              <a:defRPr b="1" sz="6400"/>
            </a:pPr>
            <a:r>
              <a:t>جون ليفنسون "...يُحظى باهتمام أكبر في الكتاب المقدس العبري أكثر من أي عهد"</a:t>
            </a:r>
          </a:p>
        </p:txBody>
      </p:sp>
      <p:pic>
        <p:nvPicPr>
          <p:cNvPr id="14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عهد الملك"/>
          <p:cNvSpPr txBox="1"/>
          <p:nvPr/>
        </p:nvSpPr>
        <p:spPr>
          <a:xfrm>
            <a:off x="8072449" y="124737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عهد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tory of Scripture.018.jpg" descr="Story of Scripture.018.jpg"/>
          <p:cNvPicPr>
            <a:picLocks noChangeAspect="1"/>
          </p:cNvPicPr>
          <p:nvPr/>
        </p:nvPicPr>
        <p:blipFill>
          <a:blip r:embed="rId3">
            <a:alphaModFix amt="39000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عهد الملكية…"/>
          <p:cNvSpPr txBox="1"/>
          <p:nvPr/>
        </p:nvSpPr>
        <p:spPr>
          <a:xfrm>
            <a:off x="4088832" y="-139188"/>
            <a:ext cx="17342645" cy="1137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3" algn="r" rtl="1">
              <a:defRPr b="1" sz="6400"/>
            </a:pPr>
            <a:r>
              <a:t>عهد الملكية</a:t>
            </a:r>
          </a:p>
          <a:p>
            <a:pPr lvl="3" algn="r" rtl="1">
              <a:defRPr b="1" sz="6400"/>
            </a:pPr>
            <a:r>
              <a:t>* 1 صموئيل 8</a:t>
            </a:r>
          </a:p>
          <a:p>
            <a:pPr lvl="3" algn="r" rtl="1">
              <a:defRPr b="1" sz="6400"/>
            </a:pPr>
            <a:r>
              <a:t>* 2 صموئيل 7: 1-16 (1 أخبار 17: 1-14)</a:t>
            </a:r>
          </a:p>
          <a:p>
            <a:pPr lvl="7" algn="r" rtl="1">
              <a:defRPr b="1" sz="6400"/>
            </a:pPr>
            <a:r>
              <a:t>1) 7:8-11a</a:t>
            </a:r>
          </a:p>
          <a:p>
            <a:pPr lvl="5" algn="r" rtl="1">
              <a:defRPr b="1" sz="6400"/>
            </a:pPr>
            <a:r>
              <a:t>2) 7:11b-16</a:t>
            </a:r>
          </a:p>
          <a:p>
            <a:pPr lvl="3" algn="r" rtl="1">
              <a:defRPr b="1" sz="6400"/>
            </a:pPr>
            <a:r>
              <a:t>* بيت (11 أ)، نسل (12)، مملكة</a:t>
            </a:r>
          </a:p>
          <a:p>
            <a:pPr lvl="3" algn="r" rtl="1">
              <a:defRPr b="1" sz="6400"/>
            </a:pPr>
            <a:r>
              <a:t>* مزمور (2 و110)</a:t>
            </a:r>
          </a:p>
          <a:p>
            <a:pPr lvl="3" algn="r" rtl="1">
              <a:defRPr b="1" sz="6400"/>
            </a:pPr>
            <a:r>
              <a:t>* البنوة</a:t>
            </a:r>
          </a:p>
          <a:p>
            <a:pPr lvl="3" algn="r" rtl="1">
              <a:defRPr b="1" sz="6400"/>
            </a:pPr>
            <a:r>
              <a:t>* التوقعات المسيانية</a:t>
            </a:r>
          </a:p>
        </p:txBody>
      </p:sp>
      <p:sp>
        <p:nvSpPr>
          <p:cNvPr id="154" name="عهد الملك"/>
          <p:cNvSpPr txBox="1"/>
          <p:nvPr/>
        </p:nvSpPr>
        <p:spPr>
          <a:xfrm>
            <a:off x="8072449" y="124737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عهد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000"/>
                                        <p:tgtEl>
                                          <p:spTgt spid="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HighPriestPraise stylized.png" descr="HighPriestPraise styliz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645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عهد الملك"/>
          <p:cNvSpPr txBox="1"/>
          <p:nvPr/>
        </p:nvSpPr>
        <p:spPr>
          <a:xfrm>
            <a:off x="8072449" y="124737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عهد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قصة الكتاب المقدس:…"/>
          <p:cNvSpPr txBox="1"/>
          <p:nvPr/>
        </p:nvSpPr>
        <p:spPr>
          <a:xfrm>
            <a:off x="1078241" y="2950756"/>
            <a:ext cx="22248517" cy="43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1" i="1" sz="9600"/>
            </a:pPr>
            <a:r>
              <a:t>قصة الكتاب المقدس:</a:t>
            </a:r>
          </a:p>
          <a:p>
            <a:pPr algn="l">
              <a:defRPr b="1" i="1" sz="9600"/>
            </a:pPr>
            <a:r>
              <a:t>فهم الكتاب المقدس من سفر التكوين إلى الرؤيا</a:t>
            </a:r>
          </a:p>
        </p:txBody>
      </p:sp>
      <p:sp>
        <p:nvSpPr>
          <p:cNvPr id="46" name="تُدرس من قبل كلية دالاس اللاهوتية • تستخدم بإذن، تم الرفع بواسطة د. ريك غريفيث •الهيئة الإنجيلية الثقافية - الأردن. ملفات بعدة لغات للتنزيل المجاني على BibleStudyDownloads.org"/>
          <p:cNvSpPr txBox="1"/>
          <p:nvPr/>
        </p:nvSpPr>
        <p:spPr>
          <a:xfrm>
            <a:off x="10498" y="11655677"/>
            <a:ext cx="24384003" cy="145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 rtl="1">
              <a:defRPr b="1" sz="4666">
                <a:latin typeface="Arial"/>
                <a:ea typeface="Arial"/>
                <a:cs typeface="Arial"/>
                <a:sym typeface="Arial"/>
              </a:defRPr>
            </a:pPr>
            <a:r>
              <a:t>تُدرس من قبل كلية دالاس اللاهوتية • تستخدم بإذن، تم الرفع بواسطة د. ريك غريفيث •الهيئة الإنجيلية الثقافية - الأردن. ملفات بعدة لغات للتنزيل المجاني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" grpId="1"/>
      <p:bldP build="whole" bldLvl="1" animBg="1" rev="0" advAuto="0" spid="45" grpId="2"/>
      <p:bldP build="whole" bldLvl="1" animBg="1" rev="0" advAuto="0" spid="4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tabernacle bkgrnd.jpg" descr="tabernacle bkgr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عهد عبادة"/>
          <p:cNvSpPr txBox="1"/>
          <p:nvPr/>
        </p:nvSpPr>
        <p:spPr>
          <a:xfrm>
            <a:off x="2210844" y="12397580"/>
            <a:ext cx="5493446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عهد عبادة</a:t>
            </a:r>
          </a:p>
        </p:txBody>
      </p:sp>
      <p:pic>
        <p:nvPicPr>
          <p:cNvPr id="169" name="HighPriestPraise stylized.png" descr="HighPriestPraise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45088" y="-647700"/>
            <a:ext cx="15379701" cy="273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قم بتنزيل هذا العرض التقديمي مجاناًً!"/>
          <p:cNvSpPr txBox="1"/>
          <p:nvPr/>
        </p:nvSpPr>
        <p:spPr>
          <a:xfrm>
            <a:off x="-101312" y="-85388"/>
            <a:ext cx="24586625" cy="14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8700"/>
            </a:lvl1pPr>
          </a:lstStyle>
          <a:p>
            <a:pPr/>
            <a:r>
              <a:t>قم بتنزيل هذا العرض التقديمي مجاناًً!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434950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قصة الكتاب المقدس على BibleStudyDownloads.org"/>
          <p:cNvSpPr txBox="1"/>
          <p:nvPr/>
        </p:nvSpPr>
        <p:spPr>
          <a:xfrm>
            <a:off x="-107672" y="12404323"/>
            <a:ext cx="24599343" cy="131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1">
              <a:defRPr b="1" sz="7600"/>
            </a:pPr>
            <a:r>
              <a:t>قصة الكتاب المقدس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53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4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" grpId="2"/>
      <p:bldP build="whole" bldLvl="1" animBg="1" rev="0" advAuto="0" spid="5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4-1-21-1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4-1-21-1</a:t>
            </a:r>
          </a:p>
          <a:p>
            <a:pPr rtl="1">
              <a:defRPr b="1" sz="14400"/>
            </a:pPr>
            <a:r>
              <a:t>العهد الجديد</a:t>
            </a:r>
          </a:p>
        </p:txBody>
      </p:sp>
      <p:sp>
        <p:nvSpPr>
          <p:cNvPr id="59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60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283200"/>
                <a:gridCol w="5283200"/>
                <a:gridCol w="5283200"/>
                <a:gridCol w="528320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الأناجيل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تاريخ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رسائل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نبوة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" grpId="2"/>
      <p:bldP build="whole" bldLvl="1" animBg="1" rev="0" advAuto="0"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69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70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1"/>
      <p:bldP build="whole" bldLvl="1" animBg="1" rev="0" advAuto="0" spid="7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خلق"/>
          <p:cNvSpPr txBox="1"/>
          <p:nvPr/>
        </p:nvSpPr>
        <p:spPr>
          <a:xfrm>
            <a:off x="-317541" y="12640276"/>
            <a:ext cx="2670176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خلق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" grpId="2"/>
      <p:bldP build="whole" bldLvl="1" animBg="1" rev="0" advAuto="0" spid="78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المشكلة"/>
          <p:cNvSpPr txBox="1"/>
          <p:nvPr/>
        </p:nvSpPr>
        <p:spPr>
          <a:xfrm>
            <a:off x="525227" y="12638880"/>
            <a:ext cx="3857130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 </a:t>
            </a:r>
          </a:p>
        </p:txBody>
      </p:sp>
      <p:pic>
        <p:nvPicPr>
          <p:cNvPr id="87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  <p:bldP build="whole" bldLvl="1" animBg="1" rev="0" advAuto="0" spid="88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